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2"/>
    <p:restoredTop sz="94650"/>
  </p:normalViewPr>
  <p:slideViewPr>
    <p:cSldViewPr snapToGrid="0" snapToObjects="1">
      <p:cViewPr varScale="1">
        <p:scale>
          <a:sx n="99" d="100"/>
          <a:sy n="99" d="100"/>
        </p:scale>
        <p:origin x="176"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75421-E9D8-3749-A845-43DB9511D03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B50CEDA-FFF0-2946-8F44-D6F29D4BD4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D6593C9-FBED-E042-96FD-2DAF2825F740}"/>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7F917A49-0EA3-B444-BDE0-F39876A994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9B1716C-11AE-D14A-BC24-C22A914D5520}"/>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211316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6FA61-E958-E442-82A8-941E9A17B4B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8317AC2-8C19-1449-8EEF-330B0CCF1453}"/>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F65155F-26CA-B14A-A101-338E5D4A71ED}"/>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1CC9C98E-D793-A842-A6FA-C3DCEB4366B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63E4AC-8BC2-2D48-9E9F-EAABE06A0F22}"/>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402131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CAB7D3-B517-E849-8640-C9B9E9D1079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7CBCC75-319D-C64A-87E2-1657562111BE}"/>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AC679801-94F3-1644-9C16-7ECF50305723}"/>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4E21B36B-C295-5E40-B810-7D6373B72D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2B382A7-7F08-5B41-BEEE-A0686FF8EDC4}"/>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306124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3F1BE-6EB9-7A4D-84A7-2226B0FF6FD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0837768-FD26-9C4B-A8BB-F1234EA19F82}"/>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7F1C9FE-94DE-3B42-AFC2-333CDC14D0C1}"/>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07EEABEB-26DC-2E45-AD50-55D9CBCEBE8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8D4A9FB-4BBF-4B4C-B360-135194BF8414}"/>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3182733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513A9-3E8C-804C-8402-9B72863AF7D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9EB6BD3-ACA5-514F-8373-E6A757841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1AAA20C2-79B6-1D4D-A812-9717589D162C}"/>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1BFAC71F-D142-A64D-8945-DC081F60E4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507FB7B-F25F-1B43-A6BB-FA019A877AB4}"/>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2248751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3FF7C-16EB-284C-BC7D-41F9219AC9D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3974F72-D424-8842-A8BD-9F76C3B587BA}"/>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3B3AABCE-1154-CC47-B9C3-143057A8855E}"/>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A2B16584-8469-AE40-B78B-65CFE43DDA7B}"/>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6" name="页脚占位符 5">
            <a:extLst>
              <a:ext uri="{FF2B5EF4-FFF2-40B4-BE49-F238E27FC236}">
                <a16:creationId xmlns:a16="http://schemas.microsoft.com/office/drawing/2014/main" id="{1B5B814A-9FE6-AC4D-934D-F5C8A68448F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AAE9F91-7F41-514C-A2FC-B705357EDA19}"/>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230604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0C74A-1FA8-F64E-B302-703A7461B72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F1BC91D-32A8-FD4F-9B23-B99526B98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39C52760-BF73-D84C-9C3E-9AEC642BBA5C}"/>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6E569353-D763-F14A-8CC4-351BA17901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795DEAAE-3BEE-2B4B-89C2-F54909D5BF90}"/>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7C3FA956-4831-284D-9D4C-E8309D7150CA}"/>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8" name="页脚占位符 7">
            <a:extLst>
              <a:ext uri="{FF2B5EF4-FFF2-40B4-BE49-F238E27FC236}">
                <a16:creationId xmlns:a16="http://schemas.microsoft.com/office/drawing/2014/main" id="{53E276F8-CC01-024D-8083-6E1E3486D74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671524B-C029-8E4D-8AF5-060042F20368}"/>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156807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C4CC6-4F9D-AE41-9B2B-B0CC4C77FE9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D782C92-DEAB-1F43-8F78-A253AE48D7B2}"/>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4" name="页脚占位符 3">
            <a:extLst>
              <a:ext uri="{FF2B5EF4-FFF2-40B4-BE49-F238E27FC236}">
                <a16:creationId xmlns:a16="http://schemas.microsoft.com/office/drawing/2014/main" id="{9DCED818-EB64-FE4B-92E1-F1AF8A708B7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9048CFE-B80E-7547-9DBF-FFD8C494CF24}"/>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280419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AA73F4-8B18-2A42-93A6-0B751B7C1828}"/>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3" name="页脚占位符 2">
            <a:extLst>
              <a:ext uri="{FF2B5EF4-FFF2-40B4-BE49-F238E27FC236}">
                <a16:creationId xmlns:a16="http://schemas.microsoft.com/office/drawing/2014/main" id="{64446D92-6F4E-4C40-A971-4E13E7006C8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DF61CCE-665F-B040-B361-B7B762B69F34}"/>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613492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0328E-BAA5-6747-A57F-E889E589FDB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1C50C93-90FB-0140-9AC2-052E79B1E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07476D74-F915-794E-AF2D-2A24F1927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B7E21389-EB8A-944C-B6CC-339AE0A257C1}"/>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6" name="页脚占位符 5">
            <a:extLst>
              <a:ext uri="{FF2B5EF4-FFF2-40B4-BE49-F238E27FC236}">
                <a16:creationId xmlns:a16="http://schemas.microsoft.com/office/drawing/2014/main" id="{7AC085D8-4E78-2C47-A50B-4C8A89C9D59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4CF2790-1786-3F4A-B416-4F7E334DDF03}"/>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3058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E10EE3-060F-B745-B602-51034280BC8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719FC6A-8F51-D84B-BE38-DAB61F9720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507D0AD-32B9-E242-93AB-CD8CCC6EC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B0869EB8-2606-424A-97DB-A3AB3E321FFD}"/>
              </a:ext>
            </a:extLst>
          </p:cNvPr>
          <p:cNvSpPr>
            <a:spLocks noGrp="1"/>
          </p:cNvSpPr>
          <p:nvPr>
            <p:ph type="dt" sz="half" idx="10"/>
          </p:nvPr>
        </p:nvSpPr>
        <p:spPr/>
        <p:txBody>
          <a:bodyPr/>
          <a:lstStyle/>
          <a:p>
            <a:fld id="{4C42A863-5573-5845-AC34-4970B19D138D}" type="datetimeFigureOut">
              <a:rPr kumimoji="1" lang="zh-CN" altLang="en-US" smtClean="0"/>
              <a:t>2019/3/7</a:t>
            </a:fld>
            <a:endParaRPr kumimoji="1" lang="zh-CN" altLang="en-US"/>
          </a:p>
        </p:txBody>
      </p:sp>
      <p:sp>
        <p:nvSpPr>
          <p:cNvPr id="6" name="页脚占位符 5">
            <a:extLst>
              <a:ext uri="{FF2B5EF4-FFF2-40B4-BE49-F238E27FC236}">
                <a16:creationId xmlns:a16="http://schemas.microsoft.com/office/drawing/2014/main" id="{72BDF76F-FC4F-F846-A8AA-7C491A10B62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FBF51BF-80E1-EB41-A0AE-2EFDE3F3603A}"/>
              </a:ext>
            </a:extLst>
          </p:cNvPr>
          <p:cNvSpPr>
            <a:spLocks noGrp="1"/>
          </p:cNvSpPr>
          <p:nvPr>
            <p:ph type="sldNum" sz="quarter" idx="12"/>
          </p:nvPr>
        </p:nvSpPr>
        <p:spPr/>
        <p:txBody>
          <a:body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2128702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87E64F-7B91-FE4C-A63C-559718367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535578C-E0E5-6746-8FBE-43CA38039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2916999-67A4-5D4B-95FD-664239FD21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2A863-5573-5845-AC34-4970B19D138D}" type="datetimeFigureOut">
              <a:rPr kumimoji="1" lang="zh-CN" altLang="en-US" smtClean="0"/>
              <a:t>2019/3/7</a:t>
            </a:fld>
            <a:endParaRPr kumimoji="1" lang="zh-CN" altLang="en-US"/>
          </a:p>
        </p:txBody>
      </p:sp>
      <p:sp>
        <p:nvSpPr>
          <p:cNvPr id="5" name="页脚占位符 4">
            <a:extLst>
              <a:ext uri="{FF2B5EF4-FFF2-40B4-BE49-F238E27FC236}">
                <a16:creationId xmlns:a16="http://schemas.microsoft.com/office/drawing/2014/main" id="{78A0E939-365D-7546-8C58-20D2F0938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9BD9B18-D9B0-6B44-BAC5-F3CF04D7C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F8983-4A7C-FB48-9C39-3CFCDFF84BBD}" type="slidenum">
              <a:rPr kumimoji="1" lang="zh-CN" altLang="en-US" smtClean="0"/>
              <a:t>‹#›</a:t>
            </a:fld>
            <a:endParaRPr kumimoji="1" lang="zh-CN" altLang="en-US"/>
          </a:p>
        </p:txBody>
      </p:sp>
    </p:spTree>
    <p:extLst>
      <p:ext uri="{BB962C8B-B14F-4D97-AF65-F5344CB8AC3E}">
        <p14:creationId xmlns:p14="http://schemas.microsoft.com/office/powerpoint/2010/main" val="3928782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45B13-42C8-EF40-B8A2-E15E9BB08B12}"/>
              </a:ext>
            </a:extLst>
          </p:cNvPr>
          <p:cNvSpPr>
            <a:spLocks noGrp="1"/>
          </p:cNvSpPr>
          <p:nvPr>
            <p:ph type="ctrTitle"/>
          </p:nvPr>
        </p:nvSpPr>
        <p:spPr>
          <a:xfrm>
            <a:off x="609601" y="4385066"/>
            <a:ext cx="10923638" cy="1317643"/>
          </a:xfrm>
        </p:spPr>
        <p:txBody>
          <a:bodyPr>
            <a:normAutofit/>
          </a:bodyPr>
          <a:lstStyle/>
          <a:p>
            <a:pPr algn="l"/>
            <a:r>
              <a:rPr kumimoji="1" lang="en-US" altLang="zh-CN" sz="5400" dirty="0"/>
              <a:t>NY</a:t>
            </a:r>
            <a:r>
              <a:rPr kumimoji="1" lang="zh-CN" altLang="en-US" sz="5400" dirty="0"/>
              <a:t> </a:t>
            </a:r>
            <a:r>
              <a:rPr kumimoji="1" lang="en-US" altLang="zh-CN" sz="5400" dirty="0"/>
              <a:t>or</a:t>
            </a:r>
            <a:r>
              <a:rPr kumimoji="1" lang="zh-CN" altLang="en-US" sz="5400" dirty="0"/>
              <a:t> </a:t>
            </a:r>
            <a:r>
              <a:rPr kumimoji="1" lang="en-US" altLang="zh-CN" sz="5400" dirty="0"/>
              <a:t>Toronto</a:t>
            </a:r>
            <a:r>
              <a:rPr kumimoji="1" lang="zh-CN" altLang="en-US" sz="5400" dirty="0"/>
              <a:t>，</a:t>
            </a:r>
            <a:r>
              <a:rPr kumimoji="1" lang="en-US" altLang="zh-CN" sz="5400" dirty="0"/>
              <a:t>This</a:t>
            </a:r>
            <a:r>
              <a:rPr kumimoji="1" lang="zh-CN" altLang="en-US" sz="5400" dirty="0"/>
              <a:t> </a:t>
            </a:r>
            <a:r>
              <a:rPr kumimoji="1" lang="en-US" altLang="zh-CN" sz="5400" dirty="0"/>
              <a:t>is</a:t>
            </a:r>
            <a:r>
              <a:rPr kumimoji="1" lang="zh-CN" altLang="en-US" sz="5400" dirty="0"/>
              <a:t> </a:t>
            </a:r>
            <a:r>
              <a:rPr kumimoji="1" lang="en-US" altLang="zh-CN" sz="5400" dirty="0"/>
              <a:t>a</a:t>
            </a:r>
            <a:r>
              <a:rPr kumimoji="1" lang="zh-CN" altLang="en-US" sz="5400" dirty="0"/>
              <a:t> </a:t>
            </a:r>
            <a:r>
              <a:rPr kumimoji="1" lang="en-US" altLang="zh-CN" sz="5400" dirty="0"/>
              <a:t>choice</a:t>
            </a:r>
            <a:endParaRPr kumimoji="1" lang="zh-CN" altLang="en-US" sz="5400" dirty="0"/>
          </a:p>
        </p:txBody>
      </p:sp>
      <p:sp>
        <p:nvSpPr>
          <p:cNvPr id="3" name="副标题 2">
            <a:extLst>
              <a:ext uri="{FF2B5EF4-FFF2-40B4-BE49-F238E27FC236}">
                <a16:creationId xmlns:a16="http://schemas.microsoft.com/office/drawing/2014/main" id="{3FE34F51-6064-EC48-88EA-B8A83802651D}"/>
              </a:ext>
            </a:extLst>
          </p:cNvPr>
          <p:cNvSpPr>
            <a:spLocks noGrp="1"/>
          </p:cNvSpPr>
          <p:nvPr>
            <p:ph type="subTitle" idx="1"/>
          </p:nvPr>
        </p:nvSpPr>
        <p:spPr>
          <a:xfrm>
            <a:off x="609600" y="5702709"/>
            <a:ext cx="10923638" cy="521109"/>
          </a:xfrm>
        </p:spPr>
        <p:txBody>
          <a:bodyPr>
            <a:normAutofit/>
          </a:bodyPr>
          <a:lstStyle/>
          <a:p>
            <a:pPr algn="l"/>
            <a:r>
              <a:rPr lang="en-US" altLang="zh-CN" b="1" dirty="0"/>
              <a:t>Comparing the neighborhoods of New York and Toronto by </a:t>
            </a:r>
            <a:r>
              <a:rPr lang="en" altLang="zh-CN" b="1" dirty="0"/>
              <a:t>clustering</a:t>
            </a:r>
            <a:endParaRPr lang="zh-CN" altLang="zh-CN" b="1" dirty="0"/>
          </a:p>
          <a:p>
            <a:pPr algn="l"/>
            <a:endParaRPr kumimoji="1" lang="zh-CN" altLang="en-US" dirty="0"/>
          </a:p>
        </p:txBody>
      </p:sp>
      <p:pic>
        <p:nvPicPr>
          <p:cNvPr id="5" name="图片 4">
            <a:extLst>
              <a:ext uri="{FF2B5EF4-FFF2-40B4-BE49-F238E27FC236}">
                <a16:creationId xmlns:a16="http://schemas.microsoft.com/office/drawing/2014/main" id="{6006ED00-684D-824F-8FE5-547DD44BDCA5}"/>
              </a:ext>
            </a:extLst>
          </p:cNvPr>
          <p:cNvPicPr>
            <a:picLocks noChangeAspect="1"/>
          </p:cNvPicPr>
          <p:nvPr/>
        </p:nvPicPr>
        <p:blipFill rotWithShape="1">
          <a:blip r:embed="rId2"/>
          <a:srcRect l="8000" r="4555" b="-2"/>
          <a:stretch/>
        </p:blipFill>
        <p:spPr>
          <a:xfrm>
            <a:off x="20" y="10"/>
            <a:ext cx="6095974" cy="4252522"/>
          </a:xfrm>
          <a:prstGeom prst="rect">
            <a:avLst/>
          </a:prstGeom>
        </p:spPr>
      </p:pic>
      <p:pic>
        <p:nvPicPr>
          <p:cNvPr id="6" name="图片 5">
            <a:extLst>
              <a:ext uri="{FF2B5EF4-FFF2-40B4-BE49-F238E27FC236}">
                <a16:creationId xmlns:a16="http://schemas.microsoft.com/office/drawing/2014/main" id="{0FBDC1FA-6FE1-8F45-BF3A-509A9F17711F}"/>
              </a:ext>
            </a:extLst>
          </p:cNvPr>
          <p:cNvPicPr>
            <a:picLocks noChangeAspect="1"/>
          </p:cNvPicPr>
          <p:nvPr/>
        </p:nvPicPr>
        <p:blipFill rotWithShape="1">
          <a:blip r:embed="rId3"/>
          <a:srcRect l="195" r="9510" b="1"/>
          <a:stretch/>
        </p:blipFill>
        <p:spPr>
          <a:xfrm>
            <a:off x="6095999" y="-681"/>
            <a:ext cx="6096001" cy="4253215"/>
          </a:xfrm>
          <a:prstGeom prst="rect">
            <a:avLst/>
          </a:prstGeom>
        </p:spPr>
      </p:pic>
      <p:cxnSp>
        <p:nvCxnSpPr>
          <p:cNvPr id="11" name="Straight Connector 1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380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1CF06-97A4-BE4E-8DEB-B407A34EA0F0}"/>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before</a:t>
            </a:r>
            <a:r>
              <a:rPr kumimoji="1" lang="zh-CN" altLang="en-US" dirty="0"/>
              <a:t> </a:t>
            </a:r>
            <a:r>
              <a:rPr kumimoji="1" lang="en-US" altLang="zh-CN" dirty="0"/>
              <a:t>vacation</a:t>
            </a:r>
            <a:endParaRPr kumimoji="1" lang="zh-CN" altLang="en-US" dirty="0"/>
          </a:p>
        </p:txBody>
      </p:sp>
      <p:sp>
        <p:nvSpPr>
          <p:cNvPr id="3" name="内容占位符 2">
            <a:extLst>
              <a:ext uri="{FF2B5EF4-FFF2-40B4-BE49-F238E27FC236}">
                <a16:creationId xmlns:a16="http://schemas.microsoft.com/office/drawing/2014/main" id="{4E50F0B4-9D2F-8F4A-B271-9B03C5C709B6}"/>
              </a:ext>
            </a:extLst>
          </p:cNvPr>
          <p:cNvSpPr>
            <a:spLocks noGrp="1"/>
          </p:cNvSpPr>
          <p:nvPr>
            <p:ph idx="1"/>
          </p:nvPr>
        </p:nvSpPr>
        <p:spPr>
          <a:xfrm>
            <a:off x="838200" y="1520826"/>
            <a:ext cx="5867400" cy="5279689"/>
          </a:xfrm>
        </p:spPr>
        <p:txBody>
          <a:bodyPr>
            <a:normAutofit/>
          </a:bodyPr>
          <a:lstStyle/>
          <a:p>
            <a:r>
              <a:rPr lang="en-US" altLang="zh-CN" dirty="0"/>
              <a:t>I plan to have a trip in New York City or the city of Toronto. Both of them are very diverse and are the financial capitals of their respective countries. </a:t>
            </a:r>
          </a:p>
          <a:p>
            <a:r>
              <a:rPr lang="en-US" altLang="zh-CN" dirty="0"/>
              <a:t>I will </a:t>
            </a:r>
            <a:r>
              <a:rPr lang="en" altLang="zh-CN" dirty="0"/>
              <a:t>explore New York City and the city of Toronto and segment and cluster their neighborhoods</a:t>
            </a:r>
            <a:r>
              <a:rPr lang="en-US" altLang="zh-CN" dirty="0"/>
              <a:t>. </a:t>
            </a:r>
            <a:r>
              <a:rPr lang="zh-CN" altLang="en-US" dirty="0"/>
              <a:t> </a:t>
            </a:r>
            <a:endParaRPr lang="en-US" altLang="zh-CN" dirty="0"/>
          </a:p>
          <a:p>
            <a:r>
              <a:rPr kumimoji="1" lang="en-US" altLang="zh-CN" dirty="0"/>
              <a:t>I will compare the result of </a:t>
            </a:r>
            <a:r>
              <a:rPr lang="en" altLang="zh-CN" dirty="0"/>
              <a:t>clustering and decide the destination of my trip.</a:t>
            </a:r>
            <a:endParaRPr kumimoji="1" lang="zh-CN" altLang="en-US" dirty="0"/>
          </a:p>
        </p:txBody>
      </p:sp>
      <p:pic>
        <p:nvPicPr>
          <p:cNvPr id="5" name="图片 4">
            <a:extLst>
              <a:ext uri="{FF2B5EF4-FFF2-40B4-BE49-F238E27FC236}">
                <a16:creationId xmlns:a16="http://schemas.microsoft.com/office/drawing/2014/main" id="{C1EC9A18-2A64-E343-9DF7-5D37EC04E25A}"/>
              </a:ext>
            </a:extLst>
          </p:cNvPr>
          <p:cNvPicPr>
            <a:picLocks noChangeAspect="1"/>
          </p:cNvPicPr>
          <p:nvPr/>
        </p:nvPicPr>
        <p:blipFill>
          <a:blip r:embed="rId2"/>
          <a:stretch>
            <a:fillRect/>
          </a:stretch>
        </p:blipFill>
        <p:spPr>
          <a:xfrm>
            <a:off x="7288697" y="135281"/>
            <a:ext cx="4664763" cy="3295349"/>
          </a:xfrm>
          <a:prstGeom prst="rect">
            <a:avLst/>
          </a:prstGeom>
        </p:spPr>
      </p:pic>
      <p:pic>
        <p:nvPicPr>
          <p:cNvPr id="6" name="图片 5">
            <a:extLst>
              <a:ext uri="{FF2B5EF4-FFF2-40B4-BE49-F238E27FC236}">
                <a16:creationId xmlns:a16="http://schemas.microsoft.com/office/drawing/2014/main" id="{D8675271-D81A-1541-88B2-2BF1BABFE531}"/>
              </a:ext>
            </a:extLst>
          </p:cNvPr>
          <p:cNvPicPr>
            <a:picLocks noChangeAspect="1"/>
          </p:cNvPicPr>
          <p:nvPr/>
        </p:nvPicPr>
        <p:blipFill>
          <a:blip r:embed="rId3"/>
          <a:stretch>
            <a:fillRect/>
          </a:stretch>
        </p:blipFill>
        <p:spPr>
          <a:xfrm>
            <a:off x="7288697" y="3660474"/>
            <a:ext cx="4664763" cy="3088830"/>
          </a:xfrm>
          <a:prstGeom prst="rect">
            <a:avLst/>
          </a:prstGeom>
        </p:spPr>
      </p:pic>
    </p:spTree>
    <p:extLst>
      <p:ext uri="{BB962C8B-B14F-4D97-AF65-F5344CB8AC3E}">
        <p14:creationId xmlns:p14="http://schemas.microsoft.com/office/powerpoint/2010/main" val="289709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98E03AE-A137-D84F-82B8-DFB797EE7A75}"/>
              </a:ext>
            </a:extLst>
          </p:cNvPr>
          <p:cNvPicPr>
            <a:picLocks noChangeAspect="1"/>
          </p:cNvPicPr>
          <p:nvPr/>
        </p:nvPicPr>
        <p:blipFill>
          <a:blip r:embed="rId2"/>
          <a:stretch>
            <a:fillRect/>
          </a:stretch>
        </p:blipFill>
        <p:spPr>
          <a:xfrm>
            <a:off x="6983557" y="4161183"/>
            <a:ext cx="5208444" cy="2696817"/>
          </a:xfrm>
          <a:prstGeom prst="rect">
            <a:avLst/>
          </a:prstGeom>
        </p:spPr>
      </p:pic>
      <p:sp>
        <p:nvSpPr>
          <p:cNvPr id="2" name="标题 1">
            <a:extLst>
              <a:ext uri="{FF2B5EF4-FFF2-40B4-BE49-F238E27FC236}">
                <a16:creationId xmlns:a16="http://schemas.microsoft.com/office/drawing/2014/main" id="{54CDAAC8-012F-5248-A163-ABCBCCE637E5}"/>
              </a:ext>
            </a:extLst>
          </p:cNvPr>
          <p:cNvSpPr>
            <a:spLocks noGrp="1"/>
          </p:cNvSpPr>
          <p:nvPr>
            <p:ph type="title"/>
          </p:nvPr>
        </p:nvSpPr>
        <p:spPr>
          <a:xfrm>
            <a:off x="838200" y="365125"/>
            <a:ext cx="10515600" cy="1325563"/>
          </a:xfrm>
        </p:spPr>
        <p:txBody>
          <a:bodyPr/>
          <a:lstStyle/>
          <a:p>
            <a:r>
              <a:rPr kumimoji="1" lang="en-US" altLang="zh-CN"/>
              <a:t>Dataset of </a:t>
            </a:r>
            <a:r>
              <a:rPr lang="en-US" altLang="zh-CN"/>
              <a:t>New York</a:t>
            </a:r>
            <a:r>
              <a:rPr kumimoji="1" lang="en-US" altLang="zh-CN"/>
              <a:t>  </a:t>
            </a:r>
            <a:endParaRPr kumimoji="1" lang="zh-CN" altLang="en-US" dirty="0"/>
          </a:p>
        </p:txBody>
      </p:sp>
      <p:sp>
        <p:nvSpPr>
          <p:cNvPr id="3" name="内容占位符 2">
            <a:extLst>
              <a:ext uri="{FF2B5EF4-FFF2-40B4-BE49-F238E27FC236}">
                <a16:creationId xmlns:a16="http://schemas.microsoft.com/office/drawing/2014/main" id="{98968450-A14D-7E4A-A118-D562BF61E234}"/>
              </a:ext>
            </a:extLst>
          </p:cNvPr>
          <p:cNvSpPr>
            <a:spLocks noGrp="1"/>
          </p:cNvSpPr>
          <p:nvPr>
            <p:ph idx="1"/>
          </p:nvPr>
        </p:nvSpPr>
        <p:spPr>
          <a:xfrm>
            <a:off x="838200" y="1825625"/>
            <a:ext cx="10515600" cy="4351338"/>
          </a:xfrm>
        </p:spPr>
        <p:txBody>
          <a:bodyPr/>
          <a:lstStyle/>
          <a:p>
            <a:r>
              <a:rPr lang="en-US" altLang="zh-CN"/>
              <a:t>For New York city, I will simplify the dataset in Manhattan.</a:t>
            </a:r>
          </a:p>
          <a:p>
            <a:r>
              <a:rPr lang="en-US" altLang="zh-CN"/>
              <a:t>There are 40 Neighborhood in Manhattan</a:t>
            </a:r>
          </a:p>
          <a:p>
            <a:r>
              <a:rPr lang="en-US" altLang="zh-CN"/>
              <a:t>I got 3309 venue of 329 Category by Foursquare API.</a:t>
            </a:r>
            <a:r>
              <a:rPr lang="zh-CN" altLang="zh-CN">
                <a:effectLst/>
              </a:rPr>
              <a:t> </a:t>
            </a:r>
            <a:endParaRPr lang="en-US" altLang="zh-CN"/>
          </a:p>
          <a:p>
            <a:endParaRPr kumimoji="1" lang="zh-CN" altLang="en-US" dirty="0"/>
          </a:p>
        </p:txBody>
      </p:sp>
      <p:pic>
        <p:nvPicPr>
          <p:cNvPr id="6" name="图片 5">
            <a:extLst>
              <a:ext uri="{FF2B5EF4-FFF2-40B4-BE49-F238E27FC236}">
                <a16:creationId xmlns:a16="http://schemas.microsoft.com/office/drawing/2014/main" id="{7359B2A7-B38F-6F46-968D-2C64BA7A629B}"/>
              </a:ext>
            </a:extLst>
          </p:cNvPr>
          <p:cNvPicPr/>
          <p:nvPr/>
        </p:nvPicPr>
        <p:blipFill>
          <a:blip r:embed="rId3"/>
          <a:stretch>
            <a:fillRect/>
          </a:stretch>
        </p:blipFill>
        <p:spPr>
          <a:xfrm>
            <a:off x="1293806" y="3712017"/>
            <a:ext cx="5274310" cy="918210"/>
          </a:xfrm>
          <a:prstGeom prst="rect">
            <a:avLst/>
          </a:prstGeom>
        </p:spPr>
      </p:pic>
    </p:spTree>
    <p:extLst>
      <p:ext uri="{BB962C8B-B14F-4D97-AF65-F5344CB8AC3E}">
        <p14:creationId xmlns:p14="http://schemas.microsoft.com/office/powerpoint/2010/main" val="7125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E01A0D-DA3B-FD41-8A87-75FD77274AD2}"/>
              </a:ext>
            </a:extLst>
          </p:cNvPr>
          <p:cNvSpPr>
            <a:spLocks noGrp="1"/>
          </p:cNvSpPr>
          <p:nvPr>
            <p:ph idx="1"/>
          </p:nvPr>
        </p:nvSpPr>
        <p:spPr>
          <a:xfrm>
            <a:off x="215347" y="1822312"/>
            <a:ext cx="5655365" cy="4351338"/>
          </a:xfrm>
        </p:spPr>
        <p:txBody>
          <a:bodyPr/>
          <a:lstStyle/>
          <a:p>
            <a:r>
              <a:rPr lang="en-US" altLang="zh-CN" dirty="0"/>
              <a:t>Find the top 10 venues for each neighborhood.</a:t>
            </a:r>
            <a:endParaRPr kumimoji="1" lang="zh-CN" altLang="en-US" dirty="0"/>
          </a:p>
        </p:txBody>
      </p:sp>
      <p:pic>
        <p:nvPicPr>
          <p:cNvPr id="5" name="图片 4">
            <a:extLst>
              <a:ext uri="{FF2B5EF4-FFF2-40B4-BE49-F238E27FC236}">
                <a16:creationId xmlns:a16="http://schemas.microsoft.com/office/drawing/2014/main" id="{D4F54378-8DFE-B04E-AA0F-AC307C85DCFA}"/>
              </a:ext>
            </a:extLst>
          </p:cNvPr>
          <p:cNvPicPr/>
          <p:nvPr/>
        </p:nvPicPr>
        <p:blipFill>
          <a:blip r:embed="rId2"/>
          <a:stretch>
            <a:fillRect/>
          </a:stretch>
        </p:blipFill>
        <p:spPr>
          <a:xfrm>
            <a:off x="215347" y="2981346"/>
            <a:ext cx="5270500" cy="1016635"/>
          </a:xfrm>
          <a:prstGeom prst="rect">
            <a:avLst/>
          </a:prstGeom>
        </p:spPr>
      </p:pic>
      <p:pic>
        <p:nvPicPr>
          <p:cNvPr id="11" name="图片 10">
            <a:extLst>
              <a:ext uri="{FF2B5EF4-FFF2-40B4-BE49-F238E27FC236}">
                <a16:creationId xmlns:a16="http://schemas.microsoft.com/office/drawing/2014/main" id="{A395134F-8238-194D-A46F-6FB3CFF9A019}"/>
              </a:ext>
            </a:extLst>
          </p:cNvPr>
          <p:cNvPicPr>
            <a:picLocks noChangeAspect="1"/>
          </p:cNvPicPr>
          <p:nvPr/>
        </p:nvPicPr>
        <p:blipFill>
          <a:blip r:embed="rId3"/>
          <a:stretch>
            <a:fillRect/>
          </a:stretch>
        </p:blipFill>
        <p:spPr>
          <a:xfrm>
            <a:off x="5989983" y="-1"/>
            <a:ext cx="6202017" cy="6867469"/>
          </a:xfrm>
          <a:prstGeom prst="rect">
            <a:avLst/>
          </a:prstGeom>
        </p:spPr>
      </p:pic>
      <p:sp>
        <p:nvSpPr>
          <p:cNvPr id="2" name="标题 1">
            <a:extLst>
              <a:ext uri="{FF2B5EF4-FFF2-40B4-BE49-F238E27FC236}">
                <a16:creationId xmlns:a16="http://schemas.microsoft.com/office/drawing/2014/main" id="{61CBCBEB-CA98-A34A-AF11-9E33BB3FCBF3}"/>
              </a:ext>
            </a:extLst>
          </p:cNvPr>
          <p:cNvSpPr>
            <a:spLocks noGrp="1"/>
          </p:cNvSpPr>
          <p:nvPr>
            <p:ph type="title"/>
          </p:nvPr>
        </p:nvSpPr>
        <p:spPr>
          <a:xfrm>
            <a:off x="215347" y="21568"/>
            <a:ext cx="10515600" cy="1325563"/>
          </a:xfrm>
        </p:spPr>
        <p:txBody>
          <a:bodyPr>
            <a:normAutofit/>
          </a:bodyPr>
          <a:lstStyle/>
          <a:p>
            <a:r>
              <a:rPr kumimoji="1" lang="en-US" altLang="zh-CN" sz="3600" dirty="0"/>
              <a:t>Analysis data of </a:t>
            </a:r>
            <a:r>
              <a:rPr lang="en-US" altLang="zh-CN" sz="3600" dirty="0"/>
              <a:t>New York</a:t>
            </a:r>
            <a:r>
              <a:rPr kumimoji="1" lang="en-US" altLang="zh-CN" sz="3600" dirty="0"/>
              <a:t> </a:t>
            </a:r>
            <a:endParaRPr kumimoji="1" lang="zh-CN" altLang="en-US" sz="3600" dirty="0"/>
          </a:p>
        </p:txBody>
      </p:sp>
    </p:spTree>
    <p:extLst>
      <p:ext uri="{BB962C8B-B14F-4D97-AF65-F5344CB8AC3E}">
        <p14:creationId xmlns:p14="http://schemas.microsoft.com/office/powerpoint/2010/main" val="356132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7393D-4E36-6143-85BA-A08A53BC8EF2}"/>
              </a:ext>
            </a:extLst>
          </p:cNvPr>
          <p:cNvSpPr>
            <a:spLocks noGrp="1"/>
          </p:cNvSpPr>
          <p:nvPr>
            <p:ph type="title"/>
          </p:nvPr>
        </p:nvSpPr>
        <p:spPr>
          <a:xfrm>
            <a:off x="838200" y="14257"/>
            <a:ext cx="10515600" cy="1325563"/>
          </a:xfrm>
        </p:spPr>
        <p:txBody>
          <a:bodyPr/>
          <a:lstStyle/>
          <a:p>
            <a:r>
              <a:rPr kumimoji="1" lang="en-US" altLang="zh-CN" dirty="0"/>
              <a:t>Cluster Neighborhoods of </a:t>
            </a:r>
            <a:r>
              <a:rPr lang="en-US" altLang="zh-CN" dirty="0"/>
              <a:t>New York</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6C1F0722-C05A-F14F-8B1A-DD8A2595F6F6}"/>
              </a:ext>
            </a:extLst>
          </p:cNvPr>
          <p:cNvSpPr>
            <a:spLocks noGrp="1"/>
          </p:cNvSpPr>
          <p:nvPr>
            <p:ph idx="1"/>
          </p:nvPr>
        </p:nvSpPr>
        <p:spPr>
          <a:xfrm>
            <a:off x="838200" y="1198301"/>
            <a:ext cx="5443330" cy="771801"/>
          </a:xfrm>
        </p:spPr>
        <p:txBody>
          <a:bodyPr>
            <a:normAutofit/>
          </a:bodyPr>
          <a:lstStyle/>
          <a:p>
            <a:r>
              <a:rPr kumimoji="1" lang="en-US" altLang="zh-CN" sz="1800" dirty="0"/>
              <a:t>Cluster 1: Food, Shopping, Art </a:t>
            </a:r>
            <a:endParaRPr kumimoji="1" lang="zh-CN" altLang="en-US" sz="1800" dirty="0"/>
          </a:p>
        </p:txBody>
      </p:sp>
      <p:pic>
        <p:nvPicPr>
          <p:cNvPr id="5" name="图片 4">
            <a:extLst>
              <a:ext uri="{FF2B5EF4-FFF2-40B4-BE49-F238E27FC236}">
                <a16:creationId xmlns:a16="http://schemas.microsoft.com/office/drawing/2014/main" id="{C42BAD90-B26F-FB4A-A9F5-42A1707CFCFC}"/>
              </a:ext>
            </a:extLst>
          </p:cNvPr>
          <p:cNvPicPr/>
          <p:nvPr/>
        </p:nvPicPr>
        <p:blipFill>
          <a:blip r:embed="rId2"/>
          <a:stretch>
            <a:fillRect/>
          </a:stretch>
        </p:blipFill>
        <p:spPr>
          <a:xfrm>
            <a:off x="689344" y="1564323"/>
            <a:ext cx="5274310" cy="2795270"/>
          </a:xfrm>
          <a:prstGeom prst="rect">
            <a:avLst/>
          </a:prstGeom>
        </p:spPr>
      </p:pic>
      <p:sp>
        <p:nvSpPr>
          <p:cNvPr id="6" name="内容占位符 2">
            <a:extLst>
              <a:ext uri="{FF2B5EF4-FFF2-40B4-BE49-F238E27FC236}">
                <a16:creationId xmlns:a16="http://schemas.microsoft.com/office/drawing/2014/main" id="{437BACDA-7EAC-264A-9CB0-C6D6953610E1}"/>
              </a:ext>
            </a:extLst>
          </p:cNvPr>
          <p:cNvSpPr txBox="1">
            <a:spLocks/>
          </p:cNvSpPr>
          <p:nvPr/>
        </p:nvSpPr>
        <p:spPr>
          <a:xfrm>
            <a:off x="6748670" y="1072101"/>
            <a:ext cx="5443330" cy="771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2: Food (Italian), Bar, Spa</a:t>
            </a:r>
            <a:r>
              <a:rPr kumimoji="1" lang="zh-CN" altLang="zh-CN" sz="1800" dirty="0"/>
              <a:t> </a:t>
            </a:r>
            <a:endParaRPr kumimoji="1" lang="zh-CN" altLang="en-US" sz="1800" dirty="0"/>
          </a:p>
        </p:txBody>
      </p:sp>
      <p:pic>
        <p:nvPicPr>
          <p:cNvPr id="7" name="图片 6">
            <a:extLst>
              <a:ext uri="{FF2B5EF4-FFF2-40B4-BE49-F238E27FC236}">
                <a16:creationId xmlns:a16="http://schemas.microsoft.com/office/drawing/2014/main" id="{C5A63719-4717-6741-A63C-DA1F0749890F}"/>
              </a:ext>
            </a:extLst>
          </p:cNvPr>
          <p:cNvPicPr/>
          <p:nvPr/>
        </p:nvPicPr>
        <p:blipFill>
          <a:blip r:embed="rId3"/>
          <a:stretch>
            <a:fillRect/>
          </a:stretch>
        </p:blipFill>
        <p:spPr>
          <a:xfrm>
            <a:off x="6603624" y="1489898"/>
            <a:ext cx="5270500" cy="2356485"/>
          </a:xfrm>
          <a:prstGeom prst="rect">
            <a:avLst/>
          </a:prstGeom>
        </p:spPr>
      </p:pic>
      <p:pic>
        <p:nvPicPr>
          <p:cNvPr id="8" name="图片 7">
            <a:extLst>
              <a:ext uri="{FF2B5EF4-FFF2-40B4-BE49-F238E27FC236}">
                <a16:creationId xmlns:a16="http://schemas.microsoft.com/office/drawing/2014/main" id="{D1E9D547-BBBE-C544-A9B5-C4197B148881}"/>
              </a:ext>
            </a:extLst>
          </p:cNvPr>
          <p:cNvPicPr/>
          <p:nvPr/>
        </p:nvPicPr>
        <p:blipFill>
          <a:blip r:embed="rId4"/>
          <a:stretch>
            <a:fillRect/>
          </a:stretch>
        </p:blipFill>
        <p:spPr>
          <a:xfrm>
            <a:off x="6748670" y="6240514"/>
            <a:ext cx="5270500" cy="480060"/>
          </a:xfrm>
          <a:prstGeom prst="rect">
            <a:avLst/>
          </a:prstGeom>
        </p:spPr>
      </p:pic>
      <p:sp>
        <p:nvSpPr>
          <p:cNvPr id="9" name="内容占位符 2">
            <a:extLst>
              <a:ext uri="{FF2B5EF4-FFF2-40B4-BE49-F238E27FC236}">
                <a16:creationId xmlns:a16="http://schemas.microsoft.com/office/drawing/2014/main" id="{89671939-8910-9B4F-B223-CB0F3A199ECA}"/>
              </a:ext>
            </a:extLst>
          </p:cNvPr>
          <p:cNvSpPr txBox="1">
            <a:spLocks/>
          </p:cNvSpPr>
          <p:nvPr/>
        </p:nvSpPr>
        <p:spPr>
          <a:xfrm>
            <a:off x="6748670" y="5854613"/>
            <a:ext cx="5443330" cy="771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3: Sports</a:t>
            </a:r>
            <a:endParaRPr kumimoji="1" lang="zh-CN" altLang="en-US" sz="1800" dirty="0"/>
          </a:p>
        </p:txBody>
      </p:sp>
      <p:pic>
        <p:nvPicPr>
          <p:cNvPr id="10" name="图片 9">
            <a:extLst>
              <a:ext uri="{FF2B5EF4-FFF2-40B4-BE49-F238E27FC236}">
                <a16:creationId xmlns:a16="http://schemas.microsoft.com/office/drawing/2014/main" id="{16859CDB-6F6E-6E44-BDD3-6F26616EC300}"/>
              </a:ext>
            </a:extLst>
          </p:cNvPr>
          <p:cNvPicPr/>
          <p:nvPr/>
        </p:nvPicPr>
        <p:blipFill>
          <a:blip r:embed="rId5"/>
          <a:stretch>
            <a:fillRect/>
          </a:stretch>
        </p:blipFill>
        <p:spPr>
          <a:xfrm>
            <a:off x="6603624" y="4565789"/>
            <a:ext cx="5270500" cy="896620"/>
          </a:xfrm>
          <a:prstGeom prst="rect">
            <a:avLst/>
          </a:prstGeom>
        </p:spPr>
      </p:pic>
      <p:sp>
        <p:nvSpPr>
          <p:cNvPr id="11" name="内容占位符 2">
            <a:extLst>
              <a:ext uri="{FF2B5EF4-FFF2-40B4-BE49-F238E27FC236}">
                <a16:creationId xmlns:a16="http://schemas.microsoft.com/office/drawing/2014/main" id="{F4E5A554-83B8-8F41-9DDE-78A879D55AF5}"/>
              </a:ext>
            </a:extLst>
          </p:cNvPr>
          <p:cNvSpPr txBox="1">
            <a:spLocks/>
          </p:cNvSpPr>
          <p:nvPr/>
        </p:nvSpPr>
        <p:spPr>
          <a:xfrm>
            <a:off x="6662255" y="4252757"/>
            <a:ext cx="5443330" cy="484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4: Coffee</a:t>
            </a:r>
            <a:endParaRPr kumimoji="1" lang="zh-CN" altLang="en-US" sz="1800" dirty="0"/>
          </a:p>
        </p:txBody>
      </p:sp>
      <p:sp>
        <p:nvSpPr>
          <p:cNvPr id="12" name="内容占位符 2">
            <a:extLst>
              <a:ext uri="{FF2B5EF4-FFF2-40B4-BE49-F238E27FC236}">
                <a16:creationId xmlns:a16="http://schemas.microsoft.com/office/drawing/2014/main" id="{3987D8BF-5023-5340-B421-CFA29CF3F0B5}"/>
              </a:ext>
            </a:extLst>
          </p:cNvPr>
          <p:cNvSpPr txBox="1">
            <a:spLocks/>
          </p:cNvSpPr>
          <p:nvPr/>
        </p:nvSpPr>
        <p:spPr>
          <a:xfrm>
            <a:off x="838200" y="4851732"/>
            <a:ext cx="5443330" cy="484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5: Food (Mexican)</a:t>
            </a:r>
            <a:r>
              <a:rPr kumimoji="1" lang="zh-CN" altLang="zh-CN" sz="1800" dirty="0"/>
              <a:t> </a:t>
            </a:r>
            <a:endParaRPr kumimoji="1" lang="zh-CN" altLang="en-US" sz="1800" dirty="0"/>
          </a:p>
        </p:txBody>
      </p:sp>
      <p:pic>
        <p:nvPicPr>
          <p:cNvPr id="13" name="图片 12">
            <a:extLst>
              <a:ext uri="{FF2B5EF4-FFF2-40B4-BE49-F238E27FC236}">
                <a16:creationId xmlns:a16="http://schemas.microsoft.com/office/drawing/2014/main" id="{4404CECC-7ECA-0B44-B501-9DAF6CFA9E08}"/>
              </a:ext>
            </a:extLst>
          </p:cNvPr>
          <p:cNvPicPr/>
          <p:nvPr/>
        </p:nvPicPr>
        <p:blipFill>
          <a:blip r:embed="rId6"/>
          <a:stretch>
            <a:fillRect/>
          </a:stretch>
        </p:blipFill>
        <p:spPr>
          <a:xfrm>
            <a:off x="689344" y="5151334"/>
            <a:ext cx="5270500" cy="1452245"/>
          </a:xfrm>
          <a:prstGeom prst="rect">
            <a:avLst/>
          </a:prstGeom>
        </p:spPr>
      </p:pic>
    </p:spTree>
    <p:extLst>
      <p:ext uri="{BB962C8B-B14F-4D97-AF65-F5344CB8AC3E}">
        <p14:creationId xmlns:p14="http://schemas.microsoft.com/office/powerpoint/2010/main" val="158128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DAAC8-012F-5248-A163-ABCBCCE637E5}"/>
              </a:ext>
            </a:extLst>
          </p:cNvPr>
          <p:cNvSpPr>
            <a:spLocks noGrp="1"/>
          </p:cNvSpPr>
          <p:nvPr>
            <p:ph type="title"/>
          </p:nvPr>
        </p:nvSpPr>
        <p:spPr>
          <a:xfrm>
            <a:off x="838200" y="365125"/>
            <a:ext cx="10515600" cy="1325563"/>
          </a:xfrm>
        </p:spPr>
        <p:txBody>
          <a:bodyPr/>
          <a:lstStyle/>
          <a:p>
            <a:r>
              <a:rPr kumimoji="1" lang="en-US" altLang="zh-CN" dirty="0"/>
              <a:t>Dataset of Toronto  </a:t>
            </a:r>
            <a:endParaRPr kumimoji="1" lang="zh-CN" altLang="en-US" dirty="0"/>
          </a:p>
        </p:txBody>
      </p:sp>
      <p:sp>
        <p:nvSpPr>
          <p:cNvPr id="3" name="内容占位符 2">
            <a:extLst>
              <a:ext uri="{FF2B5EF4-FFF2-40B4-BE49-F238E27FC236}">
                <a16:creationId xmlns:a16="http://schemas.microsoft.com/office/drawing/2014/main" id="{98968450-A14D-7E4A-A118-D562BF61E234}"/>
              </a:ext>
            </a:extLst>
          </p:cNvPr>
          <p:cNvSpPr>
            <a:spLocks noGrp="1"/>
          </p:cNvSpPr>
          <p:nvPr>
            <p:ph idx="1"/>
          </p:nvPr>
        </p:nvSpPr>
        <p:spPr>
          <a:xfrm>
            <a:off x="838200" y="1825625"/>
            <a:ext cx="6657304" cy="4351338"/>
          </a:xfrm>
        </p:spPr>
        <p:txBody>
          <a:bodyPr/>
          <a:lstStyle/>
          <a:p>
            <a:r>
              <a:rPr lang="en-US" altLang="zh-CN" dirty="0"/>
              <a:t>There are 38 Neighborhood in </a:t>
            </a:r>
            <a:r>
              <a:rPr lang="en" altLang="zh-CN" dirty="0"/>
              <a:t>Toronto</a:t>
            </a:r>
            <a:endParaRPr lang="en-US" altLang="zh-CN" dirty="0"/>
          </a:p>
          <a:p>
            <a:r>
              <a:rPr lang="en-US" altLang="zh-CN" dirty="0"/>
              <a:t>I got 1692 venue of 234 Category by Foursquare API.</a:t>
            </a:r>
            <a:r>
              <a:rPr lang="zh-CN" altLang="zh-CN" dirty="0">
                <a:effectLst/>
              </a:rPr>
              <a:t> </a:t>
            </a:r>
            <a:endParaRPr lang="en-US" altLang="zh-CN" dirty="0"/>
          </a:p>
          <a:p>
            <a:endParaRPr kumimoji="1" lang="zh-CN" altLang="en-US" dirty="0"/>
          </a:p>
        </p:txBody>
      </p:sp>
      <p:pic>
        <p:nvPicPr>
          <p:cNvPr id="4" name="图片 3">
            <a:extLst>
              <a:ext uri="{FF2B5EF4-FFF2-40B4-BE49-F238E27FC236}">
                <a16:creationId xmlns:a16="http://schemas.microsoft.com/office/drawing/2014/main" id="{4EC48282-8FDF-FB48-AA36-80F4DFD3F832}"/>
              </a:ext>
            </a:extLst>
          </p:cNvPr>
          <p:cNvPicPr>
            <a:picLocks noChangeAspect="1"/>
          </p:cNvPicPr>
          <p:nvPr/>
        </p:nvPicPr>
        <p:blipFill>
          <a:blip r:embed="rId2"/>
          <a:stretch>
            <a:fillRect/>
          </a:stretch>
        </p:blipFill>
        <p:spPr>
          <a:xfrm>
            <a:off x="838200" y="3429000"/>
            <a:ext cx="8757068" cy="2040482"/>
          </a:xfrm>
          <a:prstGeom prst="rect">
            <a:avLst/>
          </a:prstGeom>
        </p:spPr>
      </p:pic>
      <p:pic>
        <p:nvPicPr>
          <p:cNvPr id="5" name="图片 4">
            <a:extLst>
              <a:ext uri="{FF2B5EF4-FFF2-40B4-BE49-F238E27FC236}">
                <a16:creationId xmlns:a16="http://schemas.microsoft.com/office/drawing/2014/main" id="{8FBF3466-A026-D441-8FC1-798CD1702F08}"/>
              </a:ext>
            </a:extLst>
          </p:cNvPr>
          <p:cNvPicPr>
            <a:picLocks noChangeAspect="1"/>
          </p:cNvPicPr>
          <p:nvPr/>
        </p:nvPicPr>
        <p:blipFill>
          <a:blip r:embed="rId3"/>
          <a:stretch>
            <a:fillRect/>
          </a:stretch>
        </p:blipFill>
        <p:spPr>
          <a:xfrm>
            <a:off x="7685690" y="0"/>
            <a:ext cx="4506310" cy="6858000"/>
          </a:xfrm>
          <a:prstGeom prst="rect">
            <a:avLst/>
          </a:prstGeom>
        </p:spPr>
      </p:pic>
    </p:spTree>
    <p:extLst>
      <p:ext uri="{BB962C8B-B14F-4D97-AF65-F5344CB8AC3E}">
        <p14:creationId xmlns:p14="http://schemas.microsoft.com/office/powerpoint/2010/main" val="198167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BCBEB-CA98-A34A-AF11-9E33BB3FCBF3}"/>
              </a:ext>
            </a:extLst>
          </p:cNvPr>
          <p:cNvSpPr>
            <a:spLocks noGrp="1"/>
          </p:cNvSpPr>
          <p:nvPr>
            <p:ph type="title"/>
          </p:nvPr>
        </p:nvSpPr>
        <p:spPr/>
        <p:txBody>
          <a:bodyPr/>
          <a:lstStyle/>
          <a:p>
            <a:r>
              <a:rPr kumimoji="1" lang="en-US" altLang="zh-CN" dirty="0"/>
              <a:t>Analysis data of Toronto</a:t>
            </a:r>
            <a:endParaRPr kumimoji="1" lang="zh-CN" altLang="en-US" dirty="0"/>
          </a:p>
        </p:txBody>
      </p:sp>
      <p:sp>
        <p:nvSpPr>
          <p:cNvPr id="3" name="内容占位符 2">
            <a:extLst>
              <a:ext uri="{FF2B5EF4-FFF2-40B4-BE49-F238E27FC236}">
                <a16:creationId xmlns:a16="http://schemas.microsoft.com/office/drawing/2014/main" id="{CDE01A0D-DA3B-FD41-8A87-75FD77274AD2}"/>
              </a:ext>
            </a:extLst>
          </p:cNvPr>
          <p:cNvSpPr>
            <a:spLocks noGrp="1"/>
          </p:cNvSpPr>
          <p:nvPr>
            <p:ph idx="1"/>
          </p:nvPr>
        </p:nvSpPr>
        <p:spPr/>
        <p:txBody>
          <a:bodyPr/>
          <a:lstStyle/>
          <a:p>
            <a:r>
              <a:rPr lang="en-US" altLang="zh-CN" dirty="0"/>
              <a:t>Find the top 10 venues for each neighborhood.</a:t>
            </a:r>
            <a:endParaRPr kumimoji="1" lang="zh-CN" altLang="en-US" dirty="0"/>
          </a:p>
        </p:txBody>
      </p:sp>
      <p:pic>
        <p:nvPicPr>
          <p:cNvPr id="6" name="图片 5">
            <a:extLst>
              <a:ext uri="{FF2B5EF4-FFF2-40B4-BE49-F238E27FC236}">
                <a16:creationId xmlns:a16="http://schemas.microsoft.com/office/drawing/2014/main" id="{02C8D0B7-8A1F-AF47-884A-0F6B7AAA86F6}"/>
              </a:ext>
            </a:extLst>
          </p:cNvPr>
          <p:cNvPicPr>
            <a:picLocks noChangeAspect="1"/>
          </p:cNvPicPr>
          <p:nvPr/>
        </p:nvPicPr>
        <p:blipFill>
          <a:blip r:embed="rId2"/>
          <a:stretch>
            <a:fillRect/>
          </a:stretch>
        </p:blipFill>
        <p:spPr>
          <a:xfrm>
            <a:off x="1030357" y="2388588"/>
            <a:ext cx="10323443" cy="4354945"/>
          </a:xfrm>
          <a:prstGeom prst="rect">
            <a:avLst/>
          </a:prstGeom>
        </p:spPr>
      </p:pic>
    </p:spTree>
    <p:extLst>
      <p:ext uri="{BB962C8B-B14F-4D97-AF65-F5344CB8AC3E}">
        <p14:creationId xmlns:p14="http://schemas.microsoft.com/office/powerpoint/2010/main" val="224417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7393D-4E36-6143-85BA-A08A53BC8EF2}"/>
              </a:ext>
            </a:extLst>
          </p:cNvPr>
          <p:cNvSpPr>
            <a:spLocks noGrp="1"/>
          </p:cNvSpPr>
          <p:nvPr>
            <p:ph type="title"/>
          </p:nvPr>
        </p:nvSpPr>
        <p:spPr>
          <a:xfrm>
            <a:off x="838200" y="-113339"/>
            <a:ext cx="10515600" cy="1325563"/>
          </a:xfrm>
        </p:spPr>
        <p:txBody>
          <a:bodyPr/>
          <a:lstStyle/>
          <a:p>
            <a:r>
              <a:rPr kumimoji="1" lang="en-US" altLang="zh-CN" dirty="0"/>
              <a:t>Cluster Neighborhoods Toronto</a:t>
            </a:r>
            <a:endParaRPr kumimoji="1" lang="zh-CN" altLang="en-US" dirty="0"/>
          </a:p>
        </p:txBody>
      </p:sp>
      <p:sp>
        <p:nvSpPr>
          <p:cNvPr id="3" name="内容占位符 2">
            <a:extLst>
              <a:ext uri="{FF2B5EF4-FFF2-40B4-BE49-F238E27FC236}">
                <a16:creationId xmlns:a16="http://schemas.microsoft.com/office/drawing/2014/main" id="{6C1F0722-C05A-F14F-8B1A-DD8A2595F6F6}"/>
              </a:ext>
            </a:extLst>
          </p:cNvPr>
          <p:cNvSpPr>
            <a:spLocks noGrp="1"/>
          </p:cNvSpPr>
          <p:nvPr>
            <p:ph idx="1"/>
          </p:nvPr>
        </p:nvSpPr>
        <p:spPr>
          <a:xfrm>
            <a:off x="847488" y="1004391"/>
            <a:ext cx="5443330" cy="771801"/>
          </a:xfrm>
        </p:spPr>
        <p:txBody>
          <a:bodyPr>
            <a:normAutofit/>
          </a:bodyPr>
          <a:lstStyle/>
          <a:p>
            <a:r>
              <a:rPr kumimoji="1" lang="en-US" altLang="zh-CN" sz="1800" dirty="0"/>
              <a:t>Cluster 1: Food, Coffee, pub</a:t>
            </a:r>
            <a:endParaRPr kumimoji="1" lang="zh-CN" altLang="en-US" sz="1800" dirty="0"/>
          </a:p>
        </p:txBody>
      </p:sp>
      <p:sp>
        <p:nvSpPr>
          <p:cNvPr id="6" name="内容占位符 2">
            <a:extLst>
              <a:ext uri="{FF2B5EF4-FFF2-40B4-BE49-F238E27FC236}">
                <a16:creationId xmlns:a16="http://schemas.microsoft.com/office/drawing/2014/main" id="{437BACDA-7EAC-264A-9CB0-C6D6953610E1}"/>
              </a:ext>
            </a:extLst>
          </p:cNvPr>
          <p:cNvSpPr txBox="1">
            <a:spLocks/>
          </p:cNvSpPr>
          <p:nvPr/>
        </p:nvSpPr>
        <p:spPr>
          <a:xfrm>
            <a:off x="6748670" y="1072101"/>
            <a:ext cx="5443330" cy="771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2: Coffee</a:t>
            </a:r>
            <a:endParaRPr kumimoji="1" lang="zh-CN" altLang="en-US" sz="1800" dirty="0"/>
          </a:p>
        </p:txBody>
      </p:sp>
      <p:sp>
        <p:nvSpPr>
          <p:cNvPr id="9" name="内容占位符 2">
            <a:extLst>
              <a:ext uri="{FF2B5EF4-FFF2-40B4-BE49-F238E27FC236}">
                <a16:creationId xmlns:a16="http://schemas.microsoft.com/office/drawing/2014/main" id="{89671939-8910-9B4F-B223-CB0F3A199ECA}"/>
              </a:ext>
            </a:extLst>
          </p:cNvPr>
          <p:cNvSpPr txBox="1">
            <a:spLocks/>
          </p:cNvSpPr>
          <p:nvPr/>
        </p:nvSpPr>
        <p:spPr>
          <a:xfrm>
            <a:off x="6662255" y="2733626"/>
            <a:ext cx="5443330" cy="38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3: Coffee</a:t>
            </a:r>
            <a:endParaRPr kumimoji="1" lang="zh-CN" altLang="en-US" sz="1800" dirty="0"/>
          </a:p>
        </p:txBody>
      </p:sp>
      <p:sp>
        <p:nvSpPr>
          <p:cNvPr id="11" name="内容占位符 2">
            <a:extLst>
              <a:ext uri="{FF2B5EF4-FFF2-40B4-BE49-F238E27FC236}">
                <a16:creationId xmlns:a16="http://schemas.microsoft.com/office/drawing/2014/main" id="{F4E5A554-83B8-8F41-9DDE-78A879D55AF5}"/>
              </a:ext>
            </a:extLst>
          </p:cNvPr>
          <p:cNvSpPr txBox="1">
            <a:spLocks/>
          </p:cNvSpPr>
          <p:nvPr/>
        </p:nvSpPr>
        <p:spPr>
          <a:xfrm>
            <a:off x="6625998" y="4390337"/>
            <a:ext cx="5443330" cy="484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4: Shopping</a:t>
            </a:r>
            <a:endParaRPr kumimoji="1" lang="zh-CN" altLang="en-US" sz="1800" dirty="0"/>
          </a:p>
        </p:txBody>
      </p:sp>
      <p:sp>
        <p:nvSpPr>
          <p:cNvPr id="12" name="内容占位符 2">
            <a:extLst>
              <a:ext uri="{FF2B5EF4-FFF2-40B4-BE49-F238E27FC236}">
                <a16:creationId xmlns:a16="http://schemas.microsoft.com/office/drawing/2014/main" id="{3987D8BF-5023-5340-B421-CFA29CF3F0B5}"/>
              </a:ext>
            </a:extLst>
          </p:cNvPr>
          <p:cNvSpPr txBox="1">
            <a:spLocks/>
          </p:cNvSpPr>
          <p:nvPr/>
        </p:nvSpPr>
        <p:spPr>
          <a:xfrm>
            <a:off x="6650807" y="5771817"/>
            <a:ext cx="5443330" cy="484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800" dirty="0"/>
              <a:t>Cluster 5: Airport</a:t>
            </a:r>
            <a:r>
              <a:rPr kumimoji="1" lang="zh-CN" altLang="zh-CN" sz="1800" dirty="0"/>
              <a:t> </a:t>
            </a:r>
            <a:endParaRPr kumimoji="1" lang="zh-CN" altLang="en-US" sz="1800" dirty="0"/>
          </a:p>
        </p:txBody>
      </p:sp>
      <p:pic>
        <p:nvPicPr>
          <p:cNvPr id="14" name="图片 13">
            <a:extLst>
              <a:ext uri="{FF2B5EF4-FFF2-40B4-BE49-F238E27FC236}">
                <a16:creationId xmlns:a16="http://schemas.microsoft.com/office/drawing/2014/main" id="{55B8755A-FF50-BF40-AB23-C8017EE951C4}"/>
              </a:ext>
            </a:extLst>
          </p:cNvPr>
          <p:cNvPicPr/>
          <p:nvPr/>
        </p:nvPicPr>
        <p:blipFill>
          <a:blip r:embed="rId2"/>
          <a:stretch>
            <a:fillRect/>
          </a:stretch>
        </p:blipFill>
        <p:spPr>
          <a:xfrm>
            <a:off x="847488" y="1303556"/>
            <a:ext cx="4740889" cy="5540187"/>
          </a:xfrm>
          <a:prstGeom prst="rect">
            <a:avLst/>
          </a:prstGeom>
        </p:spPr>
      </p:pic>
      <p:pic>
        <p:nvPicPr>
          <p:cNvPr id="15" name="图片 14">
            <a:extLst>
              <a:ext uri="{FF2B5EF4-FFF2-40B4-BE49-F238E27FC236}">
                <a16:creationId xmlns:a16="http://schemas.microsoft.com/office/drawing/2014/main" id="{79F4B6BA-3F3F-9240-88FA-3CEBE356F91D}"/>
              </a:ext>
            </a:extLst>
          </p:cNvPr>
          <p:cNvPicPr/>
          <p:nvPr/>
        </p:nvPicPr>
        <p:blipFill>
          <a:blip r:embed="rId3"/>
          <a:stretch>
            <a:fillRect/>
          </a:stretch>
        </p:blipFill>
        <p:spPr>
          <a:xfrm>
            <a:off x="6625998" y="1429724"/>
            <a:ext cx="5274310" cy="523240"/>
          </a:xfrm>
          <a:prstGeom prst="rect">
            <a:avLst/>
          </a:prstGeom>
        </p:spPr>
      </p:pic>
      <p:pic>
        <p:nvPicPr>
          <p:cNvPr id="16" name="图片 15">
            <a:extLst>
              <a:ext uri="{FF2B5EF4-FFF2-40B4-BE49-F238E27FC236}">
                <a16:creationId xmlns:a16="http://schemas.microsoft.com/office/drawing/2014/main" id="{8E67E023-33F4-1647-A67C-54BAED6140C8}"/>
              </a:ext>
            </a:extLst>
          </p:cNvPr>
          <p:cNvPicPr/>
          <p:nvPr/>
        </p:nvPicPr>
        <p:blipFill>
          <a:blip r:embed="rId4"/>
          <a:stretch>
            <a:fillRect/>
          </a:stretch>
        </p:blipFill>
        <p:spPr>
          <a:xfrm>
            <a:off x="6599814" y="3056234"/>
            <a:ext cx="5274310" cy="448310"/>
          </a:xfrm>
          <a:prstGeom prst="rect">
            <a:avLst/>
          </a:prstGeom>
        </p:spPr>
      </p:pic>
      <p:pic>
        <p:nvPicPr>
          <p:cNvPr id="17" name="图片 16">
            <a:extLst>
              <a:ext uri="{FF2B5EF4-FFF2-40B4-BE49-F238E27FC236}">
                <a16:creationId xmlns:a16="http://schemas.microsoft.com/office/drawing/2014/main" id="{69AF9224-D068-244B-9D2E-4B220212A1F1}"/>
              </a:ext>
            </a:extLst>
          </p:cNvPr>
          <p:cNvPicPr/>
          <p:nvPr/>
        </p:nvPicPr>
        <p:blipFill>
          <a:blip r:embed="rId5"/>
          <a:stretch>
            <a:fillRect/>
          </a:stretch>
        </p:blipFill>
        <p:spPr>
          <a:xfrm>
            <a:off x="6650807" y="4697391"/>
            <a:ext cx="5274310" cy="508000"/>
          </a:xfrm>
          <a:prstGeom prst="rect">
            <a:avLst/>
          </a:prstGeom>
        </p:spPr>
      </p:pic>
      <p:pic>
        <p:nvPicPr>
          <p:cNvPr id="18" name="图片 17">
            <a:extLst>
              <a:ext uri="{FF2B5EF4-FFF2-40B4-BE49-F238E27FC236}">
                <a16:creationId xmlns:a16="http://schemas.microsoft.com/office/drawing/2014/main" id="{CA96F374-906C-EC4D-8695-B1DC1659FF54}"/>
              </a:ext>
            </a:extLst>
          </p:cNvPr>
          <p:cNvPicPr/>
          <p:nvPr/>
        </p:nvPicPr>
        <p:blipFill>
          <a:blip r:embed="rId6"/>
          <a:stretch>
            <a:fillRect/>
          </a:stretch>
        </p:blipFill>
        <p:spPr>
          <a:xfrm>
            <a:off x="6628055" y="6075747"/>
            <a:ext cx="5274310" cy="485775"/>
          </a:xfrm>
          <a:prstGeom prst="rect">
            <a:avLst/>
          </a:prstGeom>
        </p:spPr>
      </p:pic>
    </p:spTree>
    <p:extLst>
      <p:ext uri="{BB962C8B-B14F-4D97-AF65-F5344CB8AC3E}">
        <p14:creationId xmlns:p14="http://schemas.microsoft.com/office/powerpoint/2010/main" val="266516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988508-860E-3C48-AA20-ABFFEDAF0985}"/>
              </a:ext>
            </a:extLst>
          </p:cNvPr>
          <p:cNvPicPr>
            <a:picLocks noChangeAspect="1"/>
          </p:cNvPicPr>
          <p:nvPr/>
        </p:nvPicPr>
        <p:blipFill>
          <a:blip r:embed="rId2"/>
          <a:stretch>
            <a:fillRect/>
          </a:stretch>
        </p:blipFill>
        <p:spPr>
          <a:xfrm>
            <a:off x="6400800" y="3263006"/>
            <a:ext cx="5792755" cy="3617907"/>
          </a:xfrm>
          <a:prstGeom prst="rect">
            <a:avLst/>
          </a:prstGeom>
        </p:spPr>
      </p:pic>
      <p:sp>
        <p:nvSpPr>
          <p:cNvPr id="2" name="标题 1">
            <a:extLst>
              <a:ext uri="{FF2B5EF4-FFF2-40B4-BE49-F238E27FC236}">
                <a16:creationId xmlns:a16="http://schemas.microsoft.com/office/drawing/2014/main" id="{8B90FD0F-D9A1-9544-A3F1-788A2B24B031}"/>
              </a:ext>
            </a:extLst>
          </p:cNvPr>
          <p:cNvSpPr>
            <a:spLocks noGrp="1"/>
          </p:cNvSpPr>
          <p:nvPr>
            <p:ph type="title"/>
          </p:nvPr>
        </p:nvSpPr>
        <p:spPr>
          <a:xfrm>
            <a:off x="838200" y="365125"/>
            <a:ext cx="10515600" cy="1325563"/>
          </a:xfrm>
        </p:spPr>
        <p:txBody>
          <a:bodyPr/>
          <a:lstStyle/>
          <a:p>
            <a:r>
              <a:rPr kumimoji="1" lang="en-US" altLang="zh-CN"/>
              <a:t>Result</a:t>
            </a:r>
            <a:endParaRPr kumimoji="1" lang="zh-CN" altLang="en-US" dirty="0"/>
          </a:p>
        </p:txBody>
      </p:sp>
      <p:sp>
        <p:nvSpPr>
          <p:cNvPr id="3" name="内容占位符 2">
            <a:extLst>
              <a:ext uri="{FF2B5EF4-FFF2-40B4-BE49-F238E27FC236}">
                <a16:creationId xmlns:a16="http://schemas.microsoft.com/office/drawing/2014/main" id="{CD40D2C4-DBB6-5544-AD6F-7DFCDB8D05D0}"/>
              </a:ext>
            </a:extLst>
          </p:cNvPr>
          <p:cNvSpPr>
            <a:spLocks noGrp="1"/>
          </p:cNvSpPr>
          <p:nvPr>
            <p:ph idx="1"/>
          </p:nvPr>
        </p:nvSpPr>
        <p:spPr>
          <a:xfrm>
            <a:off x="107397" y="1494320"/>
            <a:ext cx="6293400" cy="5293830"/>
          </a:xfrm>
        </p:spPr>
        <p:txBody>
          <a:bodyPr>
            <a:normAutofit/>
          </a:bodyPr>
          <a:lstStyle/>
          <a:p>
            <a:r>
              <a:rPr lang="en-US" altLang="zh-CN" dirty="0"/>
              <a:t>From cluster result, we could see that New York is quite different from Toronto. In New York, each cluster has obvious features, such cluster1 has more shopping and art, cluster2 has more Bar and Spa. But in Toronto, different venues are evenly distributed in neighborhoods.</a:t>
            </a:r>
            <a:endParaRPr lang="zh-CN" altLang="zh-CN" dirty="0"/>
          </a:p>
          <a:p>
            <a:r>
              <a:rPr lang="en-US" altLang="zh-CN" dirty="0"/>
              <a:t>I plan go to New York for the vacation, epically in Neighborhoods of cluster 1 and 2.</a:t>
            </a:r>
            <a:endParaRPr lang="zh-CN" altLang="zh-CN" dirty="0"/>
          </a:p>
          <a:p>
            <a:endParaRPr kumimoji="1" lang="zh-CN" altLang="en-US" dirty="0"/>
          </a:p>
        </p:txBody>
      </p:sp>
      <p:pic>
        <p:nvPicPr>
          <p:cNvPr id="4" name="图片 3">
            <a:extLst>
              <a:ext uri="{FF2B5EF4-FFF2-40B4-BE49-F238E27FC236}">
                <a16:creationId xmlns:a16="http://schemas.microsoft.com/office/drawing/2014/main" id="{B239965F-255F-2C49-83F3-2807D1E133F3}"/>
              </a:ext>
            </a:extLst>
          </p:cNvPr>
          <p:cNvPicPr>
            <a:picLocks noChangeAspect="1"/>
          </p:cNvPicPr>
          <p:nvPr/>
        </p:nvPicPr>
        <p:blipFill>
          <a:blip r:embed="rId3"/>
          <a:stretch>
            <a:fillRect/>
          </a:stretch>
        </p:blipFill>
        <p:spPr>
          <a:xfrm>
            <a:off x="6400800" y="0"/>
            <a:ext cx="5792752" cy="3509927"/>
          </a:xfrm>
          <a:prstGeom prst="rect">
            <a:avLst/>
          </a:prstGeom>
        </p:spPr>
      </p:pic>
    </p:spTree>
    <p:extLst>
      <p:ext uri="{BB962C8B-B14F-4D97-AF65-F5344CB8AC3E}">
        <p14:creationId xmlns:p14="http://schemas.microsoft.com/office/powerpoint/2010/main" val="9510074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305</Words>
  <Application>Microsoft Macintosh PowerPoint</Application>
  <PresentationFormat>宽屏</PresentationFormat>
  <Paragraphs>32</Paragraphs>
  <Slides>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等线 Light</vt:lpstr>
      <vt:lpstr>Arial</vt:lpstr>
      <vt:lpstr>Office 主题​​</vt:lpstr>
      <vt:lpstr>NY or Toronto，This is a choice</vt:lpstr>
      <vt:lpstr>Question before vacation</vt:lpstr>
      <vt:lpstr>Dataset of New York  </vt:lpstr>
      <vt:lpstr>Analysis data of New York </vt:lpstr>
      <vt:lpstr>Cluster Neighborhoods of New York </vt:lpstr>
      <vt:lpstr>Dataset of Toronto  </vt:lpstr>
      <vt:lpstr>Analysis data of Toronto</vt:lpstr>
      <vt:lpstr>Cluster Neighborhoods Toronto</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city for the Vacation</dc:title>
  <dc:creator>Li Xiang Chen</dc:creator>
  <cp:lastModifiedBy>Li Xiang Chen</cp:lastModifiedBy>
  <cp:revision>15</cp:revision>
  <dcterms:created xsi:type="dcterms:W3CDTF">2019-03-07T03:04:34Z</dcterms:created>
  <dcterms:modified xsi:type="dcterms:W3CDTF">2019-03-07T04:59:01Z</dcterms:modified>
</cp:coreProperties>
</file>